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y="5143500" cx="9144000"/>
  <p:notesSz cx="6858000" cy="9144000"/>
  <p:embeddedFontLst>
    <p:embeddedFont>
      <p:font typeface="Noto Sans KR"/>
      <p:regular r:id="rId79"/>
      <p:bold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한서희"/>
  <p:cmAuthor clrIdx="1" id="1" initials="" lastIdx="5" name="Anonymous"/>
  <p:cmAuthor clrIdx="2" id="2" initials="" lastIdx="3" name="연승연"/>
  <p:cmAuthor clrIdx="3" id="3" initials="" lastIdx="3" name="김동은"/>
  <p:cmAuthor clrIdx="4" id="4" initials="" lastIdx="1" name="김태형"/>
  <p:cmAuthor clrIdx="5" id="5" initials="" lastIdx="1" name="HS Y"/>
  <p:cmAuthor clrIdx="6" id="6" initials="" lastIdx="1" name="Chloe Par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CE4F65-ECDF-46F2-BA3A-7A6B9713219D}">
  <a:tblStyle styleId="{C8CE4F65-ECDF-46F2-BA3A-7A6B9713219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NotoSansK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NotoSansKR-regular.fntdata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7-24T08:21:03.095">
    <p:pos x="196" y="725"/>
    <p:text>두번째 또한 이후는 맞긴 한데 우리가 아직 제대로못하고 있어요 bnb가 해당 건에 대한 것이라고 보심 되어요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07-24T05:45:14.628">
    <p:pos x="196" y="424"/>
    <p:text>예시를 보여주면 좋을 거 같아요.</p:text>
  </p:cm>
  <p:cm authorId="2" idx="1" dt="2024-07-24T05:45:14.628">
    <p:pos x="196" y="424"/>
    <p:text>실제로 우리가 어떻게 정리했는지 엑셀 파일을 열어서 보여주면 좋을것 같아서 링크 첨부했습니다.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4-07-24T08:39:36.620">
    <p:pos x="196" y="869"/>
    <p:text>17 페이지에서 34페이지 모두 포함시킬 필요 없이, 이 페이지에 총 Transaction count, amount, price와 그의 로그값의 시계열에서 튀는 구간을 살펴봤다고 정리하고 실제로 유의미했던 그래프만 남기는 것은 어떨까요 ?</p:text>
  </p:cm>
  <p:cm authorId="1" idx="3" dt="2024-07-24T07:26:33.224">
    <p:pos x="196" y="869"/>
    <p:text>대신, 이 페이지에 확인해보았던 모든 조합에 대한 작성 및 설명 간단히 해두면 될 것 같아요. (original value, log value )*(Trx amount, Trx count, price) 총 6개 조합 보신거죠 ? 이 내용 이 페이지에서 작성해주시면 좋을 거 같아요.</p:text>
  </p:cm>
  <p:cm authorId="1" idx="4" dt="2024-07-24T07:26:56.369">
    <p:pos x="196" y="869"/>
    <p:text>그리고, PLA,PDA는 왜 둘로 나뉘어져 있나 한번 설명해주는게 좋겠어요. ㅎㅎ</p:text>
  </p:cm>
  <p:cm authorId="3" idx="1" dt="2024-07-24T08:39:36.620">
    <p:pos x="196" y="869"/>
    <p:text>불필요하다고 생각되는 페이지를 제외하고 16. 18, 28, 30, 31, 33, 35, 36을 남기고는 넘김 처리 했고40p하나 새로 만들었습니다. 또 내용 보충 필요하다고 생각되는 부분을 첨가했는데 더 수정이 필요한 부분이 있을까요?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2" dt="2024-07-24T06:06:52.613">
    <p:pos x="6000" y="0"/>
    <p:text>여기 디자인을 좀 더 깔끔하게 하고 싶은데 생각나는 방법이 없네요...ㅠ 있으시면 의견이나 주시거나 수정해주시면 감사하겠습니다!</p:text>
  </p:cm>
  <p:cm authorId="2" idx="2" dt="2024-07-24T05:42:05.951">
    <p:pos x="6000" y="0"/>
    <p:text>Raw result 를 보여주는 것도 좋은 방법 같아요</p:text>
  </p:cm>
  <p:cm authorId="3" idx="3" dt="2024-07-24T06:06:52.613">
    <p:pos x="6000" y="0"/>
    <p:text>오 그럼 주피터 서버에서 돌아간 것을 보여주면 되겠네요! 그림에 서버로 가는 하이퍼링크 달아두겠습니다!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4" idx="1" dt="2024-07-24T09:44:19.545">
    <p:pos x="6000" y="0"/>
    <p:text>이거 지갑주소 10개가 똑같은데요..?</p:text>
  </p:cm>
  <p:cm authorId="5" idx="1" dt="2024-07-24T08:05:20.832">
    <p:pos x="6000" y="0"/>
    <p:text>바이낸스 하드월렛입니다 "To"라서</p:text>
  </p:cm>
  <p:cm authorId="6" idx="1" dt="2024-07-24T09:44:19.545">
    <p:pos x="6000" y="0"/>
    <p:text>to centrality의 top 10 트랜잭션이 전부 한 지갑으로 보내기 때문입니다.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5" dt="2024-07-24T05:22:30.618">
    <p:pos x="196" y="725"/>
    <p:text>이 지갑주소 혹시 확인가능할까요?</p:text>
  </p:cm>
  <p:cm authorId="2" idx="3" dt="2024-07-24T05:22:30.618">
    <p:pos x="196" y="725"/>
    <p:text>1.	0xeae7380dd4cef6fbd1144f49e4d1e6964258a4f4
2.	0x9f8c163cba728e99993abe7495f06c0a3c8ac8b9
3.	0x9da5812111dcbd65ff9b736874a89751a4f0a2f8
4.	0x8b414448de8b609e96bd63dcf2a8adbd5ddf7fdd
5.	0x098cae2debcedcedcaf71e43c1c055c0ec369492
6.	0x5c0401e81bc07ca70fad469b451682c0d747ef1c
7.	0xdbf5e9c5206d0db70a90108bf936da60221dc080
8.	0x84b38bc60f3bd82640ecefa320dab2be62e2da15
9.	0x4302c27398994a37d1cae83e5b49e40de9e3658d
10.	0x9320f4d9e4aaf70ce8643ced16aea38b153b82a5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e09d14153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e09d14153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8935b4f7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8935b4f7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88fbf34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88fbf34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cf795426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cf795426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88fbf34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88fbf34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pages 기준으</a:t>
            </a:r>
            <a:r>
              <a:rPr lang="ko"/>
              <a:t>로 추출. 데이터의 양 자체도 이벤트와 통계적 연관성이 있지 않을까..? </a:t>
            </a:r>
            <a:br>
              <a:rPr lang="ko"/>
            </a:br>
            <a:r>
              <a:rPr lang="ko"/>
              <a:t>+: Transfer, Transaction 차이 언급, json에 필요한 정보만 가져옴(구조 설명)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e09d1415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e09d1415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바이낸</a:t>
            </a:r>
            <a:r>
              <a:rPr lang="ko"/>
              <a:t>스 거래소가 조사한 거래소 중에 거의 대부분 제일 먼저 거래가 시작되어서 데이터가 많기 때문에 채택.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e09d14153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e09d14153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정상</a:t>
            </a:r>
            <a:r>
              <a:rPr lang="ko"/>
              <a:t>성: 시간에 독립적인가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e09d14153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e09d1415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AVAX</a:t>
            </a:r>
            <a:r>
              <a:rPr lang="ko"/>
              <a:t>의 Trx count의 그림이다. Log를 씌운이워본 이유는 날짜간의 큰 차이가 존재해서 이에 추세가 있는지 확인해보려고 시도해봤다. 시간이 지남에 따라 Trx count가 증가하는 추세가 있을 가능성이 보인다.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e09d14153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e09d14153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AVAX의 가격과 Count를 decomposition을 한 것의 잔차의 특이한 부분과의 기간을 살펴보았다. 2023년 10월 이후에 기간의 잔차가 도드라지는데 이때 가격도 큰 변동이 있었다.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e09d14153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e09d14153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Count</a:t>
            </a:r>
            <a:r>
              <a:rPr lang="ko"/>
              <a:t>의 Log를 씌운것과 가격을 비교해보면 앞 기간에 특이한 잔차가 생기는데, 이때 이후에도 가격 변동성이 있었다. 그래서 Trx count와 Price 간에 연관성이 있을 수 있지 않을까 생각했다.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e09d14153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e09d14153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e09d14153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e09d14153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Amount</a:t>
            </a:r>
            <a:r>
              <a:rPr lang="ko"/>
              <a:t>도 Count와 동일하게 날짜간의 차이가 커서 Log를 씌워봤다. 여기선 Count와는 다르지만 부분적인 추세는 있어보인다.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e09d14153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ee09d14153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Amount에</a:t>
            </a:r>
            <a:r>
              <a:rPr lang="ko"/>
              <a:t>서 추세를 분리한 잔차에서 크게 도드라지는 부분이 없다.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e09d14153_5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ee09d14153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Log를 씌운 </a:t>
            </a:r>
            <a:r>
              <a:rPr lang="ko">
                <a:solidFill>
                  <a:schemeClr val="dk1"/>
                </a:solidFill>
              </a:rPr>
              <a:t>Amount에서 추세를 분리한 잔차에선 앞부분에서 특이한 부분이 관찰됐다.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e09d14153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e09d14153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현재는 리브랜딩된 PDA 코인의 과거 PLA 시절 Trasnfer 자료이다. 이 코인의 경우 이더리움 위에 올라가 있는 코인으로 transaction이 아닌 transfer로 분석을 진행했다.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e09d14153_5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e09d14153_5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</a:t>
            </a:r>
            <a:r>
              <a:rPr lang="ko"/>
              <a:t>격 그래프를 보시면 알듯이 갑자기 급등했는데, 이 전에 상장된 거래소가 많이 있었지만 24년도 초 해킹사건으로 상장폐지된 곳이 대부분이라 데이터를 구할 방도가 없었다. 아쉽지만 이 이후에 데이터로만 진행. 가격의 변동성이 큰 부분과 잔차가 도드라지는 부분과 완전히 일치한다고 보기는 어렵다.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e09d14153_5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e09d14153_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</a:t>
            </a:r>
            <a:r>
              <a:rPr lang="ko"/>
              <a:t>를 씌워도 마찬가지이다.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e09d14153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ee09d14153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Amount</a:t>
            </a:r>
            <a:r>
              <a:rPr lang="ko"/>
              <a:t>의 그래프가 Count의 그래프랑 매우 유사하다. Log를 씌운것은 차이가 존재한다.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e09d14153_5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ee09d14153_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</a:t>
            </a:r>
            <a:r>
              <a:rPr lang="ko"/>
              <a:t>에 치솟는 부분은 플레이댑이 해킹된 2월 9일이다.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e09d14153_5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e09d14153_5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e09d14153_5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e09d14153_5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</a:t>
            </a:r>
            <a:r>
              <a:rPr lang="ko"/>
              <a:t>제 해킹당하고 리브랜딩된 이후에 자료이다. 자료가 적다.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e09d14153_3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e09d14153_3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ee09d14153_5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ee09d14153_5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e09d14153_5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ee09d14153_5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ee09d14153_5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ee09d14153_5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e09d14153_5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ee09d14153_5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ee09d14153_5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ee09d14153_5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e09d14153_5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ee09d14153_5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…Trx count와 종가 사이에 Granger Causality를 구해봤더니 시차가 2까지 유의하다는 결과를 얻음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“Amount로도 Count사이의 시계열 분석을 하니 이건 크게 의미가 없다고 나왔습니다. 그리고 PLA는 count로 분석했는데 중요한 부분의 가격데이터가 없어서 그런건지, transaction이 아닌 trasnfer로만 해서그런건지 의미가 유의미해 보이지 않았습니다.”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8935b4f78_6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78935b4f78_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</a:t>
            </a:r>
            <a:r>
              <a:rPr lang="ko"/>
              <a:t>Trx count와 종가 사이에 Granger Causality를 구해봤더니 시차가 2까지 유의하다는 결과를 얻음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“Amount로도 Count사이의 시계열 분석을 하니 이건 크게 의미가 없다고 나왔습니다. 그리고 PLA는 count로 분석했는데 중요한 부분의 가격데이터가 없어서 그런건지, transaction이 아닌 trasnfer로만 해서그런건지 의미가 유의미해 보이지 않았습니다.”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e09d14153_5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ee09d14153_5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…Trx count와 종가 사이에 Granger Causality를 구해봤더니 시차가 2까지 유의하다는 결과를 얻음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“Amount로도 Count사이의 시계열 분석을 하니 이건 크게 의미가 없다고 나왔습니다. 그리고 PLA는 count로 분석했는데 중요한 부분의 가격데이터가 없어서 그런건지, transaction이 아닌 trasnfer로만 해서그런건지 의미가 유의미해 보이지 않았습니다.”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e09d14153_5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ee09d14153_5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…Trx count와 종가 사이에 Granger Causality를 구해봤더니 시차가 2까지 유의하다는 결과를 얻음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“Amount로도 Count사이의 시계열 분석을 하니 이건 크게 의미가 없다고 나왔습니다. 그리고 PLA는 count로 분석했는데 중요한 부분의 가격데이터가 없어서 그런건지, transaction이 아닌 trasnfer로만 해서그런건지 의미가 유의미해 보이지 않았습니다.”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ee09d14153_5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ee09d14153_5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…Trx count와 종가 사이에 Granger Causality를 구해봤더니 시차가 2까지 유의하다는 결과를 얻음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“Amount로도 Count사이의 시계열 분석을 하니 이건 크게 의미가 없다고 나왔습니다. 그리고 PLA는 count로 분석했는데 중요한 부분의 가격데이터가 없어서 그런건지, transaction이 아닌 trasnfer로만 해서그런건지 의미가 유의미해 보이지 않았습니다.”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cf79542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cf79542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[가상자</a:t>
            </a:r>
            <a:r>
              <a:rPr lang="ko"/>
              <a:t>산 이용자 보호 등에 관한 법률]이 7월 19일자로 시행되었고, 이에 필요한 자료조사나 연구기반이 미흡한 상태입니다.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주로 ~ / 이 과정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e09d14153_5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ee09d14153_5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…Trx count와 종가 사이에 Granger Causality를 구해봤더니 시차가 2까지 유의하다는 결과를 얻음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“Amount로도 Count사이의 시계열 분석을 하니 이건 크게 의미가 없다고 나왔습니다. 그리고 PLA는 count로 분석했는데 중요한 부분의 가격데이터가 없어서 그런건지, transaction이 아닌 trasnfer로만 해서그런건지 의미가 유의미해 보이지 않았습니다.”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ee09d14153_5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ee09d14153_5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AVAX</a:t>
            </a:r>
            <a:r>
              <a:rPr lang="ko"/>
              <a:t>는 하루전 Amount와 일주일전 Amount가 Price와의 영향이 존재하고, PLA는 이틀 전에 Count와 8일 이후에 Count가 Price에 영향이 있다.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ee09d14153_3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ee09d14153_3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</a:t>
            </a:r>
            <a:r>
              <a:rPr lang="ko"/>
              <a:t>면 이 통계 결과를 어떻게 해석할까?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78935b4f78_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78935b4f78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e09d14153_3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ee09d14153_3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ee09d14153_3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ee09d14153_3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99f850f2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799f850f2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9a06905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79a06905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ee09d14153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ee09d14153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중심</a:t>
            </a:r>
            <a:r>
              <a:rPr lang="ko"/>
              <a:t>에 뭉쳐있다 정도 (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78935b4f7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78935b4f7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AVAX 2023.9. 네트워크 분석 . 예시로 이 한달간 트랜잭션 수 그래프.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대체 이 지갑의 정체는 무엇이냐?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e09d14153_3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e09d14153_3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[가상자산 이용자 보호 등에 관한 법률]이 7월 19일자로 시행되었고, 이에 필요한 자료조사나 연구기반이 미흡한 상태입니다.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주로 ~ / 이 과정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ecf795426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ecf795426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ecf795426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ecf795426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78935b4f78_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78935b4f78_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ee09d14153_3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ee09d14153_3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 발표노</a:t>
            </a:r>
            <a:r>
              <a:rPr lang="ko"/>
              <a:t>트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라벨링 설명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: 지갑주소를 라벨링으로 하여 시각화 / 바이낸스에서 바이낸스로 바로 들어가진 않고, 덱스나 스테이킹, 거래소 등 거쳐서 다시 들어갔을 확률 / 핫월렛, 콜드월렛 (바이낸스) )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79a069054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79a069054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</a:t>
            </a:r>
            <a:r>
              <a:rPr lang="ko"/>
              <a:t>캄, 듄, 난센 등을 이용해서 추적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78935b4f78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78935b4f78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ee09d14153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ee09d14153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78935b4f78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78935b4f78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79a069054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79a069054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78935b4f78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78935b4f78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a1a03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9a1a03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ee09d14153_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ee09d14153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ee09d14153_3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ee09d14153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ee09d14153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ee09d14153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ee09d14153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ee09d14153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ee09d14153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ee09d14153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궁금했</a:t>
            </a:r>
            <a:r>
              <a:rPr lang="ko"/>
              <a:t>던 </a:t>
            </a:r>
            <a:r>
              <a:rPr lang="ko"/>
              <a:t>to, from, average 양상을 한눈</a:t>
            </a:r>
            <a:r>
              <a:rPr lang="ko"/>
              <a:t>에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ee09d14153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ee09d14153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상위 지갑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0x000.. BnB chain validation set, token hub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주로 들어오는 지갑 주소들 / 나가는 지갑 주소들이 관찰되기 시작함 (맨처음 complex한 그래프와 달리 알아볼 수 있는 정보들이 생김)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78935b4f78_6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78935b4f78_6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78935b4f7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78935b4f7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&gt; 토네이</a:t>
            </a:r>
            <a:r>
              <a:rPr lang="ko"/>
              <a:t>도 스왑, 믹서 등 표시 2023년 11월 13일 - 이날 이벤트가 뭐 있었나용?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&gt; 19일날 “11월 24일 $954만 토큰 락업 해제 예정” 뉴스가 떴습니다 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ee09d14153_3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ee09d14153_3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ecf795426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ecf795426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e09d14153_3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e09d14153_3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ecf795426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ecf795426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그래인</a:t>
            </a:r>
            <a:r>
              <a:rPr lang="ko"/>
              <a:t>저 인과관계 -&gt; 네트워크 분석 순으로 설명 (AVAX 23.09.)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ee09d14153_3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ee09d14153_3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그래인저 인과관계 -&gt; 네트워크 분석 순으로 설명 (AVAX 23.09.)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e09d14153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e09d14153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암호화</a:t>
            </a:r>
            <a:r>
              <a:rPr lang="ko"/>
              <a:t>폐(가상자산)에 관한 직접적인 연구가 거의 없어서 금융 분야에서 사용된 방법론을 차용해서 적용해 보려고 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(노트)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cf79542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cf79542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Relationship Id="rId4" Type="http://schemas.openxmlformats.org/officeDocument/2006/relationships/hyperlink" Target="https://xangle.io/" TargetMode="External"/><Relationship Id="rId5" Type="http://schemas.openxmlformats.org/officeDocument/2006/relationships/hyperlink" Target="https://messari.io/" TargetMode="External"/><Relationship Id="rId6" Type="http://schemas.openxmlformats.org/officeDocument/2006/relationships/hyperlink" Target="https://docs.google.com/spreadsheets/d/1mxuqam6NRghYCgiQAQktjBsp5Y0cBeqcoWdO_ClM0UM/edit?gid=646460350#gid=64646035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3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4.xml"/><Relationship Id="rId4" Type="http://schemas.openxmlformats.org/officeDocument/2006/relationships/image" Target="../media/image34.jpg"/><Relationship Id="rId5" Type="http://schemas.openxmlformats.org/officeDocument/2006/relationships/hyperlink" Target="http://203.253.11.22:8888/notebooks/onchain_data_analysis/Count&amp;Amount_vs_Volality/AVAX_Price&amp;Count_GC.ipynb" TargetMode="External"/><Relationship Id="rId6" Type="http://schemas.openxmlformats.org/officeDocument/2006/relationships/image" Target="../media/image4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jpg"/><Relationship Id="rId4" Type="http://schemas.openxmlformats.org/officeDocument/2006/relationships/image" Target="../media/image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jpg"/><Relationship Id="rId4" Type="http://schemas.openxmlformats.org/officeDocument/2006/relationships/image" Target="../media/image3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g"/><Relationship Id="rId4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jpg"/><Relationship Id="rId4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jpg"/><Relationship Id="rId4" Type="http://schemas.openxmlformats.org/officeDocument/2006/relationships/image" Target="../media/image3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hyperlink" Target="https://brain-nim.tistory.com/70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ocs.google.com/spreadsheets/d/13jXuNbWAFvBwSuZw5FUJKc7-vJBsCQgnc5_xUcKHbjw/edit?gid=0#gid=0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comments" Target="../comments/comment5.xml"/><Relationship Id="rId4" Type="http://schemas.openxmlformats.org/officeDocument/2006/relationships/image" Target="../media/image67.png"/><Relationship Id="rId5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comments" Target="../comments/comment6.xml"/><Relationship Id="rId4" Type="http://schemas.openxmlformats.org/officeDocument/2006/relationships/hyperlink" Target="https://docs.google.com/spreadsheets/d/13jXuNbWAFvBwSuZw5FUJKc7-vJBsCQgnc5_xUcKHbjw/edit?gid=1490746248#gid=1490746248" TargetMode="External"/><Relationship Id="rId5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085600"/>
            <a:ext cx="8520600" cy="16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080"/>
              <a:t>가상자</a:t>
            </a:r>
            <a:r>
              <a:rPr lang="ko" sz="4080"/>
              <a:t>산 투자자 보호를 위한</a:t>
            </a:r>
            <a:endParaRPr sz="40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080"/>
              <a:t>이상거래 탐지</a:t>
            </a:r>
            <a:endParaRPr sz="40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38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SNU 빅데이터핀테</a:t>
            </a:r>
            <a:r>
              <a:rPr lang="ko" sz="2100"/>
              <a:t>크 8기 (</a:t>
            </a:r>
            <a:r>
              <a:rPr lang="ko" sz="2100"/>
              <a:t>디애셋)</a:t>
            </a:r>
            <a:endParaRPr sz="2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박연</a:t>
            </a:r>
            <a:r>
              <a:rPr lang="ko"/>
              <a:t>아 윤형식 김동은 김태형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2381900" y="1938500"/>
            <a:ext cx="6543900" cy="24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/>
              <a:t>3. 데이</a:t>
            </a:r>
            <a:r>
              <a:rPr lang="ko" sz="5000"/>
              <a:t>터 분석</a:t>
            </a:r>
            <a:endParaRPr sz="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3.1. </a:t>
            </a:r>
            <a:r>
              <a:rPr lang="ko"/>
              <a:t>가</a:t>
            </a:r>
            <a:r>
              <a:rPr lang="ko"/>
              <a:t>격 데이터 수집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AVAX, SOL, XRP, DOGE, TON, BNB, CRO, WEMIX, CBK, SSG, DOT, PDA (총 12개)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시가총액 상위에 있거나, 특별한 이벤트가 발생하여(해킹, 리브랜딩 등) 거래 기록을 살펴볼 필요가 있는 경우를 선정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TradingView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거래</a:t>
            </a:r>
            <a:r>
              <a:rPr lang="ko"/>
              <a:t>소 API, ccxt 등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거래가 가장 빈번하게 일어나는 거래소를 2~3개 선정하여 해당 거래소의 데이터를 추출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상장이후 가격데이터를 시간별, 일자별로 추출 (hourly, daily)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상장폐지된 경우 데이터가 없음</a:t>
            </a:r>
            <a:endParaRPr/>
          </a:p>
        </p:txBody>
      </p:sp>
      <p:grpSp>
        <p:nvGrpSpPr>
          <p:cNvPr id="136" name="Google Shape;136;p23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137" name="Google Shape;137;p23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3.2. </a:t>
            </a:r>
            <a:r>
              <a:rPr lang="ko"/>
              <a:t>이벤</a:t>
            </a:r>
            <a:r>
              <a:rPr lang="ko"/>
              <a:t>트 데이터 수집 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쟁</a:t>
            </a:r>
            <a:r>
              <a:rPr lang="ko"/>
              <a:t>글 (</a:t>
            </a:r>
            <a:r>
              <a:rPr lang="k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https://xangle.io/</a:t>
            </a:r>
            <a:r>
              <a:rPr lang="ko"/>
              <a:t>), 메사리(</a:t>
            </a:r>
            <a:r>
              <a:rPr lang="ko" u="sng">
                <a:solidFill>
                  <a:schemeClr val="hlink"/>
                </a:solidFill>
                <a:hlinkClick r:id="rId5"/>
              </a:rPr>
              <a:t>https://messari.io/</a:t>
            </a:r>
            <a:r>
              <a:rPr lang="ko"/>
              <a:t>), X.com (트위터)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크롤링(selenium) 후 엑셀 정리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u="sng">
                <a:solidFill>
                  <a:schemeClr val="hlink"/>
                </a:solidFill>
                <a:hlinkClick r:id="rId6"/>
              </a:rPr>
              <a:t>이벤트 조사(아발란체)</a:t>
            </a:r>
            <a:r>
              <a:rPr lang="ko"/>
              <a:t>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유통량(supply, burn)과 관련된 이벤트와 주요 거래소 상장과 같은 중요 이벤트를 우선적으로 수집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각 코인의 가격변동성(Historical Volatility)과 이벤트를 0,1로 표시하여(13%, 20%) 곱한 결과값이 1인 날짜를 선정</a:t>
            </a:r>
            <a:endParaRPr/>
          </a:p>
        </p:txBody>
      </p:sp>
      <p:grpSp>
        <p:nvGrpSpPr>
          <p:cNvPr id="148" name="Google Shape;148;p24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149" name="Google Shape;149;p24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3.3. 온체</a:t>
            </a:r>
            <a:r>
              <a:rPr lang="ko"/>
              <a:t>인 데이터 수집 </a:t>
            </a:r>
            <a:r>
              <a:rPr lang="ko"/>
              <a:t> 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비트쿼리 이용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데이터를 추출하는 속도가 일정해서(느려서) 여러 대의 노트북로 동시에 추출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± 3 days (a week) → a month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실제로 데이터를 분석하기 시작하는 단계에서 더 긴 기간 단위로 데이터를 볼 필요가 있다고 판단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주요 이벤트가 일어난 달(month)에 가격(price), 거래량(volume), 변동성(volatility) 가 어떠한지 살피고,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네트워크 분석을 통해서 전체 node 간의 거래 빈도(frequency)와 거래량(amount)을 분석한다.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25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161" name="Google Shape;161;p25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온체</a:t>
            </a:r>
            <a:r>
              <a:rPr lang="ko"/>
              <a:t>인 </a:t>
            </a:r>
            <a:r>
              <a:rPr lang="ko"/>
              <a:t>데이</a:t>
            </a:r>
            <a:r>
              <a:rPr lang="ko"/>
              <a:t>터 예시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Transaction : 모</a:t>
            </a:r>
            <a:r>
              <a:rPr lang="ko"/>
              <a:t>든 거래 내용</a:t>
            </a:r>
            <a:r>
              <a:rPr lang="ko"/>
              <a:t> / </a:t>
            </a:r>
            <a:r>
              <a:rPr lang="ko"/>
              <a:t>Transfer : 토큰의 이동이 수반된 거래 내용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originally .</a:t>
            </a:r>
            <a:r>
              <a:rPr lang="ko"/>
              <a:t>JSON format 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400" y="2115600"/>
            <a:ext cx="6613602" cy="302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6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174" name="Google Shape;174;p26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시각</a:t>
            </a:r>
            <a:r>
              <a:rPr lang="ko"/>
              <a:t>화 및 시계열 분석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KR"/>
              <a:buChar char="-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시각화를 통해 특이한 움직임이 있는지 확인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Transaction(Transfer) Count/Amount와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 Price의 그래프를 그려 움직임을 살펴봄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가격은 binance 거래소 데이터로 진행.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KR"/>
              <a:buChar char="-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추세와 계절성 분리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Count와 Amount에서 추세와 계절성을 제거한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잔차(Residual)의 특이한 기간 전후로 가격 데이터를 살핌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가법(additive)으로 분해를 진행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pSp>
        <p:nvGrpSpPr>
          <p:cNvPr id="185" name="Google Shape;185;p27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186" name="Google Shape;186;p27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Granger Causality 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E1E1E"/>
                </a:solidFill>
                <a:highlight>
                  <a:srgbClr val="FFFFFF"/>
                </a:highlight>
              </a:rPr>
              <a:t>한 변수의 변화가 </a:t>
            </a:r>
            <a:r>
              <a:rPr b="1" lang="ko">
                <a:solidFill>
                  <a:srgbClr val="1E1E1E"/>
                </a:solidFill>
                <a:highlight>
                  <a:srgbClr val="FFFFFF"/>
                </a:highlight>
              </a:rPr>
              <a:t>시차</a:t>
            </a:r>
            <a:r>
              <a:rPr lang="ko">
                <a:solidFill>
                  <a:srgbClr val="1E1E1E"/>
                </a:solidFill>
                <a:highlight>
                  <a:srgbClr val="FFFFFF"/>
                </a:highlight>
              </a:rPr>
              <a:t>를 두고 다른 변수에 영향을 미치는지 살피기 위한 기법</a:t>
            </a:r>
            <a:endParaRPr>
              <a:solidFill>
                <a:srgbClr val="1E1E1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Char char="-"/>
            </a:pP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예시. A와 B가 있을 때(예를 들어 매년 생산되는 닭의 수와 달걀의 수) A가 B를 그레인저 인과한다면(A granger causes B), B를 예측할 때 과거의 B값만을 사용하는 것보다 </a:t>
            </a:r>
            <a:r>
              <a:rPr b="1" lang="ko" sz="1200" u="sng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과거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 A값도 사용한 예측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 더 많은 정보를 제공한다는 것이다. </a:t>
            </a:r>
            <a:b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oto Sans KR"/>
              <a:buChar char="-"/>
            </a:pPr>
            <a:r>
              <a:rPr lang="ko" sz="1600">
                <a:solidFill>
                  <a:srgbClr val="434343"/>
                </a:solidFill>
                <a:highlight>
                  <a:schemeClr val="lt1"/>
                </a:highlight>
              </a:rPr>
              <a:t>ADF 검정으로 정상성을 만족하지 않는 자료들은 차분을 진행</a:t>
            </a:r>
            <a:endParaRPr sz="16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ko">
                <a:solidFill>
                  <a:srgbClr val="434343"/>
                </a:solidFill>
                <a:highlight>
                  <a:schemeClr val="lt1"/>
                </a:highlight>
              </a:rPr>
              <a:t>AVAX의 Price, PDA의 Amount를 1차 차분해서 이용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oto Sans KR"/>
              <a:buChar char="-"/>
            </a:pPr>
            <a:r>
              <a:rPr lang="ko" sz="14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Transaction(Transfer) </a:t>
            </a:r>
            <a:r>
              <a:rPr b="1" lang="ko" sz="14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Count/Amout</a:t>
            </a:r>
            <a:r>
              <a:rPr lang="ko" sz="14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가 </a:t>
            </a:r>
            <a:r>
              <a:rPr b="1" lang="ko" sz="14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Price</a:t>
            </a:r>
            <a:r>
              <a:rPr lang="ko" sz="14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에 영향을 주는지를 분석 </a:t>
            </a:r>
            <a:endParaRPr sz="14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oto Sans KR"/>
              <a:buChar char="-"/>
            </a:pPr>
            <a:r>
              <a:rPr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Transaction Count, Transaction Amount의 각 Original value와 Price와의 Granger Causality를 계산.</a:t>
            </a:r>
            <a:endParaRPr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oto Sans KR"/>
              <a:buChar char="-"/>
            </a:pPr>
            <a:r>
              <a:rPr lang="ko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시차(Lag)는 10까지 살펴봄.</a:t>
            </a:r>
            <a:endParaRPr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oto Sans KR"/>
              <a:buChar char="-"/>
            </a:pPr>
            <a:r>
              <a:rPr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PLA/PDA는 같은 코인으로 2024년 2월 10일 </a:t>
            </a:r>
            <a:r>
              <a:rPr b="1"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해킹 사건 이후로 리브랜딩</a:t>
            </a:r>
            <a:r>
              <a:rPr lang="ko" sz="1500">
                <a:solidFill>
                  <a:srgbClr val="434343"/>
                </a:solidFill>
                <a:latin typeface="Noto Sans KR"/>
                <a:ea typeface="Noto Sans KR"/>
                <a:cs typeface="Noto Sans KR"/>
                <a:sym typeface="Noto Sans KR"/>
              </a:rPr>
              <a:t> 되어서 symbol이 바뀜.</a:t>
            </a:r>
            <a:endParaRPr sz="15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97" name="Google Shape;197;p28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198" name="Google Shape;198;p28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AVAX Transaction count &amp; Log(</a:t>
            </a:r>
            <a:r>
              <a:rPr lang="ko"/>
              <a:t>Transaction </a:t>
            </a:r>
            <a:r>
              <a:rPr lang="ko"/>
              <a:t>count)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25" y="1246325"/>
            <a:ext cx="4144175" cy="298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754" y="1262275"/>
            <a:ext cx="4144175" cy="2953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9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211" name="Google Shape;211;p29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AVAX Price - Transaction Count decomposition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725" y="1315163"/>
            <a:ext cx="3704025" cy="284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50" y="1333925"/>
            <a:ext cx="4096050" cy="289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30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224" name="Google Shape;224;p30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50" y="1333925"/>
            <a:ext cx="4096050" cy="289131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AVAX Price - Log(</a:t>
            </a:r>
            <a:r>
              <a:rPr lang="ko"/>
              <a:t>Transaction </a:t>
            </a:r>
            <a:r>
              <a:rPr lang="ko"/>
              <a:t>Count) decomposition</a:t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800" y="1246325"/>
            <a:ext cx="4189499" cy="31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/>
          <p:nvPr/>
        </p:nvSpPr>
        <p:spPr>
          <a:xfrm>
            <a:off x="4967950" y="3109625"/>
            <a:ext cx="522900" cy="840600"/>
          </a:xfrm>
          <a:prstGeom prst="flowChartAlternate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7811250" y="3109625"/>
            <a:ext cx="522900" cy="840600"/>
          </a:xfrm>
          <a:prstGeom prst="flowChartAlternate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1079875" y="2732725"/>
            <a:ext cx="522900" cy="840600"/>
          </a:xfrm>
          <a:prstGeom prst="flowChartAlternate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3678875" y="2571750"/>
            <a:ext cx="308400" cy="1001700"/>
          </a:xfrm>
          <a:prstGeom prst="flowChartAlternate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241" name="Google Shape;241;p31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536285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연구배경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연구 방법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데이터 분석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 sz="2100"/>
            </a:br>
            <a:r>
              <a:rPr lang="ko" sz="1700"/>
              <a:t>1) 데이터 수집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2) 통계분석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 sz="1700"/>
            </a:br>
            <a:r>
              <a:rPr lang="ko" sz="1700"/>
              <a:t>3) 네트워크 분석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향후 계획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AVAX Transaction Amount &amp; Log(</a:t>
            </a:r>
            <a:r>
              <a:rPr lang="ko"/>
              <a:t>Transaction </a:t>
            </a:r>
            <a:r>
              <a:rPr lang="ko"/>
              <a:t>Amount)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00" y="1465275"/>
            <a:ext cx="3975851" cy="28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200" y="1465275"/>
            <a:ext cx="3975850" cy="2785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32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254" name="Google Shape;254;p32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AVAX Price - Transaction Amount decomposition</a:t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799" y="1280750"/>
            <a:ext cx="3802412" cy="29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50" y="1333925"/>
            <a:ext cx="4096050" cy="289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3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267" name="Google Shape;267;p33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AVAX Price - Log(Transaction </a:t>
            </a:r>
            <a:r>
              <a:rPr lang="ko"/>
              <a:t>Amount</a:t>
            </a:r>
            <a:r>
              <a:rPr lang="ko"/>
              <a:t>) decomposition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800" y="1246325"/>
            <a:ext cx="3977100" cy="30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50" y="1333925"/>
            <a:ext cx="4096050" cy="289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4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280" name="Google Shape;280;p34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PLA</a:t>
            </a:r>
            <a:r>
              <a:rPr lang="ko"/>
              <a:t> </a:t>
            </a:r>
            <a:r>
              <a:rPr lang="ko"/>
              <a:t>Transfer </a:t>
            </a:r>
            <a:r>
              <a:rPr lang="ko"/>
              <a:t>Count &amp; Log(</a:t>
            </a:r>
            <a:r>
              <a:rPr lang="ko"/>
              <a:t>Transfer </a:t>
            </a:r>
            <a:r>
              <a:rPr lang="ko"/>
              <a:t>C</a:t>
            </a:r>
            <a:r>
              <a:rPr lang="ko"/>
              <a:t>ount</a:t>
            </a:r>
            <a:r>
              <a:rPr lang="ko"/>
              <a:t>)</a:t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25" y="1246325"/>
            <a:ext cx="3959999" cy="287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35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292" name="Google Shape;292;p35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297" name="Google Shape;2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710" y="1227850"/>
            <a:ext cx="3960001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PLA</a:t>
            </a:r>
            <a:r>
              <a:rPr lang="ko"/>
              <a:t> Price - </a:t>
            </a:r>
            <a:r>
              <a:rPr lang="ko"/>
              <a:t>Transfer</a:t>
            </a:r>
            <a:r>
              <a:rPr lang="ko"/>
              <a:t> Count decomposition</a:t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25" y="1647875"/>
            <a:ext cx="4279575" cy="25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900" y="1461113"/>
            <a:ext cx="3885788" cy="29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6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306" name="Google Shape;306;p36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PLA</a:t>
            </a:r>
            <a:r>
              <a:rPr lang="ko"/>
              <a:t> Price - Log(</a:t>
            </a:r>
            <a:r>
              <a:rPr lang="ko"/>
              <a:t>Transfer</a:t>
            </a:r>
            <a:r>
              <a:rPr lang="ko"/>
              <a:t> Count) decomposition</a:t>
            </a:r>
            <a:endParaRPr/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25" y="1647875"/>
            <a:ext cx="4279575" cy="25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875" y="1447100"/>
            <a:ext cx="3855959" cy="2966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7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319" name="Google Shape;319;p37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PLA</a:t>
            </a:r>
            <a:r>
              <a:rPr lang="ko"/>
              <a:t> </a:t>
            </a:r>
            <a:r>
              <a:rPr lang="ko"/>
              <a:t>Transfer </a:t>
            </a:r>
            <a:r>
              <a:rPr lang="ko"/>
              <a:t>Amount &amp; Log(</a:t>
            </a:r>
            <a:r>
              <a:rPr lang="ko"/>
              <a:t>Transfer </a:t>
            </a:r>
            <a:r>
              <a:rPr lang="ko"/>
              <a:t>Amount)</a:t>
            </a:r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435" y="1252525"/>
            <a:ext cx="4173566" cy="297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52525"/>
            <a:ext cx="4198345" cy="297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38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332" name="Google Shape;332;p38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PLA Price - Transfer </a:t>
            </a:r>
            <a:r>
              <a:rPr lang="ko"/>
              <a:t>Amount</a:t>
            </a:r>
            <a:r>
              <a:rPr lang="ko"/>
              <a:t> decomposition</a:t>
            </a:r>
            <a:endParaRPr/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25" y="1647875"/>
            <a:ext cx="4279575" cy="25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650" y="1447100"/>
            <a:ext cx="3865022" cy="2966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39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345" name="Google Shape;345;p39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PLA Price - Log(Transfer </a:t>
            </a:r>
            <a:r>
              <a:rPr lang="ko"/>
              <a:t>Amount</a:t>
            </a:r>
            <a:r>
              <a:rPr lang="ko"/>
              <a:t>) decomposition</a:t>
            </a:r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25" y="1647875"/>
            <a:ext cx="4279575" cy="25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7100"/>
            <a:ext cx="3900471" cy="2966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40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358" name="Google Shape;358;p40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PDA Transfer Count &amp; Log(Transfer Count)</a:t>
            </a:r>
            <a:endParaRPr/>
          </a:p>
        </p:txBody>
      </p:sp>
      <p:grpSp>
        <p:nvGrpSpPr>
          <p:cNvPr id="368" name="Google Shape;368;p41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369" name="Google Shape;369;p41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374" name="Google Shape;3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75" y="1349850"/>
            <a:ext cx="4363425" cy="324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975" y="1343875"/>
            <a:ext cx="4267199" cy="325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769950" y="1938500"/>
            <a:ext cx="6543900" cy="24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ko" sz="5000"/>
              <a:t>연구 배경</a:t>
            </a:r>
            <a:endParaRPr sz="5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PDA Price - Transfer Count decomposition</a:t>
            </a:r>
            <a:endParaRPr/>
          </a:p>
        </p:txBody>
      </p:sp>
      <p:grpSp>
        <p:nvGrpSpPr>
          <p:cNvPr id="381" name="Google Shape;381;p42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382" name="Google Shape;382;p42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387" name="Google Shape;3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378625"/>
            <a:ext cx="432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400" y="1378625"/>
            <a:ext cx="4320001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PDA Price - Log(Transfer Count) decomposition</a:t>
            </a:r>
            <a:endParaRPr/>
          </a:p>
        </p:txBody>
      </p:sp>
      <p:grpSp>
        <p:nvGrpSpPr>
          <p:cNvPr id="394" name="Google Shape;394;p43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395" name="Google Shape;395;p43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97" name="Google Shape;397;p43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398" name="Google Shape;398;p43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399" name="Google Shape;399;p43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400" name="Google Shape;4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378625"/>
            <a:ext cx="432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450" y="1378625"/>
            <a:ext cx="4319999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3"/>
          <p:cNvSpPr/>
          <p:nvPr/>
        </p:nvSpPr>
        <p:spPr>
          <a:xfrm>
            <a:off x="800100" y="1509275"/>
            <a:ext cx="296400" cy="840600"/>
          </a:xfrm>
          <a:prstGeom prst="flowChartAlternate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5217575" y="3367725"/>
            <a:ext cx="296400" cy="840600"/>
          </a:xfrm>
          <a:prstGeom prst="flowChartAlternate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PDA Transfer Amount &amp; Log(Transfer Amount)</a:t>
            </a:r>
            <a:endParaRPr/>
          </a:p>
        </p:txBody>
      </p:sp>
      <p:grpSp>
        <p:nvGrpSpPr>
          <p:cNvPr id="409" name="Google Shape;409;p44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410" name="Google Shape;410;p44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415" name="Google Shape;4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325"/>
            <a:ext cx="432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46325"/>
            <a:ext cx="4320001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PDA Price - Transfer </a:t>
            </a:r>
            <a:r>
              <a:rPr lang="ko"/>
              <a:t>Amount</a:t>
            </a:r>
            <a:r>
              <a:rPr lang="ko"/>
              <a:t> decomposition</a:t>
            </a:r>
            <a:endParaRPr/>
          </a:p>
        </p:txBody>
      </p:sp>
      <p:grpSp>
        <p:nvGrpSpPr>
          <p:cNvPr id="422" name="Google Shape;422;p45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423" name="Google Shape;423;p45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428" name="Google Shape;4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378625"/>
            <a:ext cx="432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625" y="1378625"/>
            <a:ext cx="4319999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PDA Price - Log(Transfer </a:t>
            </a:r>
            <a:r>
              <a:rPr lang="ko"/>
              <a:t>Amount</a:t>
            </a:r>
            <a:r>
              <a:rPr lang="ko"/>
              <a:t>) decomposition</a:t>
            </a:r>
            <a:endParaRPr/>
          </a:p>
        </p:txBody>
      </p:sp>
      <p:grpSp>
        <p:nvGrpSpPr>
          <p:cNvPr id="435" name="Google Shape;435;p46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436" name="Google Shape;436;p46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441" name="Google Shape;4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378625"/>
            <a:ext cx="432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900" y="1246325"/>
            <a:ext cx="4319999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6"/>
          <p:cNvSpPr/>
          <p:nvPr/>
        </p:nvSpPr>
        <p:spPr>
          <a:xfrm>
            <a:off x="723900" y="1509275"/>
            <a:ext cx="296400" cy="840600"/>
          </a:xfrm>
          <a:prstGeom prst="flowChartAlternate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6"/>
          <p:cNvSpPr/>
          <p:nvPr/>
        </p:nvSpPr>
        <p:spPr>
          <a:xfrm>
            <a:off x="5087250" y="3270300"/>
            <a:ext cx="296400" cy="840600"/>
          </a:xfrm>
          <a:prstGeom prst="flowChartAlternate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/>
          <p:nvPr>
            <p:ph type="title"/>
          </p:nvPr>
        </p:nvSpPr>
        <p:spPr>
          <a:xfrm>
            <a:off x="311700" y="445025"/>
            <a:ext cx="87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Granger Causality : AVAX  Transaction Count - Price</a:t>
            </a:r>
            <a:endParaRPr/>
          </a:p>
        </p:txBody>
      </p:sp>
      <p:pic>
        <p:nvPicPr>
          <p:cNvPr id="450" name="Google Shape;4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25" y="1080000"/>
            <a:ext cx="3959999" cy="39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000" y="1080000"/>
            <a:ext cx="3959999" cy="3960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47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453" name="Google Shape;453;p47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"/>
          <p:cNvSpPr txBox="1"/>
          <p:nvPr>
            <p:ph type="title"/>
          </p:nvPr>
        </p:nvSpPr>
        <p:spPr>
          <a:xfrm>
            <a:off x="311700" y="445025"/>
            <a:ext cx="87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20"/>
              <a:t>Granger Causality : AVAX  Transaction Amount - Price(1</a:t>
            </a:r>
            <a:r>
              <a:rPr lang="ko" sz="2320"/>
              <a:t>차 차분</a:t>
            </a:r>
            <a:r>
              <a:rPr lang="ko" sz="2320"/>
              <a:t>)</a:t>
            </a:r>
            <a:endParaRPr sz="2320"/>
          </a:p>
        </p:txBody>
      </p:sp>
      <p:pic>
        <p:nvPicPr>
          <p:cNvPr id="463" name="Google Shape;4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1080000"/>
            <a:ext cx="3960000" cy="39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080000"/>
            <a:ext cx="3960001" cy="39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8"/>
          <p:cNvSpPr/>
          <p:nvPr/>
        </p:nvSpPr>
        <p:spPr>
          <a:xfrm>
            <a:off x="540000" y="1080000"/>
            <a:ext cx="3960000" cy="752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4657050" y="1835013"/>
            <a:ext cx="4005900" cy="824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8"/>
          <p:cNvSpPr/>
          <p:nvPr/>
        </p:nvSpPr>
        <p:spPr>
          <a:xfrm>
            <a:off x="4680000" y="3477025"/>
            <a:ext cx="4005900" cy="15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48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469" name="Google Shape;469;p48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71" name="Google Shape;471;p48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72" name="Google Shape;472;p48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>
            <p:ph type="title"/>
          </p:nvPr>
        </p:nvSpPr>
        <p:spPr>
          <a:xfrm>
            <a:off x="311700" y="445025"/>
            <a:ext cx="87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Granger Causality : PLA  Transfer Count - Price</a:t>
            </a:r>
            <a:endParaRPr/>
          </a:p>
        </p:txBody>
      </p:sp>
      <p:pic>
        <p:nvPicPr>
          <p:cNvPr id="479" name="Google Shape;4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080000"/>
            <a:ext cx="3960001" cy="39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080000"/>
            <a:ext cx="3959999" cy="39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/>
          <p:nvPr/>
        </p:nvSpPr>
        <p:spPr>
          <a:xfrm>
            <a:off x="540000" y="1888625"/>
            <a:ext cx="3960000" cy="1540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9"/>
          <p:cNvSpPr/>
          <p:nvPr/>
        </p:nvSpPr>
        <p:spPr>
          <a:xfrm>
            <a:off x="4629900" y="1093925"/>
            <a:ext cx="3960000" cy="794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9"/>
          <p:cNvSpPr/>
          <p:nvPr/>
        </p:nvSpPr>
        <p:spPr>
          <a:xfrm>
            <a:off x="4680000" y="2662500"/>
            <a:ext cx="3960000" cy="2377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49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485" name="Google Shape;485;p49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>
            <p:ph type="title"/>
          </p:nvPr>
        </p:nvSpPr>
        <p:spPr>
          <a:xfrm>
            <a:off x="311700" y="445025"/>
            <a:ext cx="87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Granger Causality : PLA  Transaction Amount - Price</a:t>
            </a:r>
            <a:endParaRPr/>
          </a:p>
        </p:txBody>
      </p:sp>
      <p:pic>
        <p:nvPicPr>
          <p:cNvPr id="495" name="Google Shape;4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080000"/>
            <a:ext cx="3960001" cy="39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080000"/>
            <a:ext cx="3960000" cy="395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50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498" name="Google Shape;498;p50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0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00" name="Google Shape;500;p50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type="title"/>
          </p:nvPr>
        </p:nvSpPr>
        <p:spPr>
          <a:xfrm>
            <a:off x="311700" y="445025"/>
            <a:ext cx="87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Granger Causality : PDA  Transaction Count - Price</a:t>
            </a:r>
            <a:endParaRPr/>
          </a:p>
        </p:txBody>
      </p:sp>
      <p:grpSp>
        <p:nvGrpSpPr>
          <p:cNvPr id="508" name="Google Shape;508;p51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509" name="Google Shape;509;p51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514" name="Google Shape;5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080000"/>
            <a:ext cx="3960000" cy="39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1"/>
          <p:cNvPicPr preferRelativeResize="0"/>
          <p:nvPr/>
        </p:nvPicPr>
        <p:blipFill rotWithShape="1">
          <a:blip r:embed="rId4">
            <a:alphaModFix/>
          </a:blip>
          <a:srcRect b="-3637" l="0" r="-4210" t="0"/>
          <a:stretch/>
        </p:blipFill>
        <p:spPr>
          <a:xfrm>
            <a:off x="4680000" y="1080000"/>
            <a:ext cx="3959999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21654" l="0" r="0" t="0"/>
          <a:stretch/>
        </p:blipFill>
        <p:spPr>
          <a:xfrm>
            <a:off x="3198700" y="1047225"/>
            <a:ext cx="5550349" cy="4029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가상자</a:t>
            </a:r>
            <a:r>
              <a:rPr lang="ko"/>
              <a:t>산 이용자 보호 등에 관한 법률</a:t>
            </a:r>
            <a:br>
              <a:rPr lang="ko"/>
            </a:br>
            <a:r>
              <a:rPr lang="ko" sz="1500"/>
              <a:t>[시행 2024.7.19.] </a:t>
            </a:r>
            <a:endParaRPr sz="1500"/>
          </a:p>
        </p:txBody>
      </p:sp>
      <p:grpSp>
        <p:nvGrpSpPr>
          <p:cNvPr id="73" name="Google Shape;73;p16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74" name="Google Shape;74;p16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/>
                <a:t>1.</a:t>
              </a:r>
              <a:r>
                <a:rPr lang="ko" sz="2000"/>
                <a:t>연</a:t>
              </a:r>
              <a:r>
                <a:rPr lang="ko" sz="2000"/>
                <a:t>구 배경</a:t>
              </a:r>
              <a:endParaRPr sz="2000"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3. 데이터 분석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"/>
          <p:cNvSpPr txBox="1"/>
          <p:nvPr>
            <p:ph type="title"/>
          </p:nvPr>
        </p:nvSpPr>
        <p:spPr>
          <a:xfrm>
            <a:off x="311700" y="445025"/>
            <a:ext cx="87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20"/>
              <a:t>Granger Causality : PDA  Transaction Amount(1</a:t>
            </a:r>
            <a:r>
              <a:rPr lang="ko" sz="2320"/>
              <a:t>차 차분</a:t>
            </a:r>
            <a:r>
              <a:rPr lang="ko" sz="2320"/>
              <a:t>) - Price</a:t>
            </a:r>
            <a:endParaRPr sz="2320"/>
          </a:p>
        </p:txBody>
      </p:sp>
      <p:grpSp>
        <p:nvGrpSpPr>
          <p:cNvPr id="521" name="Google Shape;521;p52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522" name="Google Shape;522;p52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527" name="Google Shape;5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080000"/>
            <a:ext cx="3960001" cy="39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080000"/>
            <a:ext cx="3960000" cy="39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type="title"/>
          </p:nvPr>
        </p:nvSpPr>
        <p:spPr>
          <a:xfrm>
            <a:off x="311700" y="445025"/>
            <a:ext cx="87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Granger Causality </a:t>
            </a:r>
            <a:endParaRPr/>
          </a:p>
        </p:txBody>
      </p:sp>
      <p:grpSp>
        <p:nvGrpSpPr>
          <p:cNvPr id="534" name="Google Shape;534;p53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535" name="Google Shape;535;p53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3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37" name="Google Shape;537;p53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38" name="Google Shape;538;p53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539" name="Google Shape;539;p53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graphicFrame>
        <p:nvGraphicFramePr>
          <p:cNvPr id="540" name="Google Shape;540;p53"/>
          <p:cNvGraphicFramePr/>
          <p:nvPr/>
        </p:nvGraphicFramePr>
        <p:xfrm>
          <a:off x="2218500" y="147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{C8CE4F65-ECDF-46F2-BA3A-7A6B9713219D}</a:tableStyleId>
              </a:tblPr>
              <a:tblGrid>
                <a:gridCol w="1475850"/>
                <a:gridCol w="1541450"/>
                <a:gridCol w="1918600"/>
              </a:tblGrid>
              <a:tr h="41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000"/>
                        <a:t>Coin</a:t>
                      </a:r>
                      <a:endParaRPr b="1" sz="20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2000"/>
                        <a:t>Lag</a:t>
                      </a:r>
                      <a:endParaRPr b="1" sz="20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6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AVAX</a:t>
                      </a:r>
                      <a:endParaRPr sz="21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Count</a:t>
                      </a:r>
                      <a:endParaRPr sz="15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X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60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Amount</a:t>
                      </a:r>
                      <a:endParaRPr sz="1500"/>
                    </a:p>
                  </a:txBody>
                  <a:tcPr marT="9525" marB="91425" marR="9525" marL="9525" anchor="ctr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/>
                        <a:t>1, 7, 8, 10</a:t>
                      </a:r>
                      <a:endParaRPr sz="1700"/>
                    </a:p>
                  </a:txBody>
                  <a:tcPr marT="9525" marB="91425" marR="9525" marL="9525" anchor="ctr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6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PLA</a:t>
                      </a:r>
                      <a:endParaRPr sz="21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Count</a:t>
                      </a:r>
                      <a:endParaRPr sz="15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/>
                        <a:t>2, 3, 6, 8, 9, 10</a:t>
                      </a:r>
                      <a:endParaRPr sz="17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60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Amount</a:t>
                      </a:r>
                      <a:endParaRPr sz="1500"/>
                    </a:p>
                  </a:txBody>
                  <a:tcPr marT="9525" marB="91425" marR="9525" marL="9525" anchor="ctr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X</a:t>
                      </a:r>
                      <a:endParaRPr sz="1200"/>
                    </a:p>
                  </a:txBody>
                  <a:tcPr marT="9525" marB="91425" marR="9525" marL="9525" anchor="ctr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6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PDA</a:t>
                      </a:r>
                      <a:endParaRPr sz="21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Count</a:t>
                      </a:r>
                      <a:endParaRPr sz="15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X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60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Amount</a:t>
                      </a:r>
                      <a:endParaRPr sz="1500"/>
                    </a:p>
                  </a:txBody>
                  <a:tcPr marT="9525" marB="91425" marR="9525" marL="9525" anchor="ctr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X</a:t>
                      </a:r>
                      <a:endParaRPr sz="1200"/>
                    </a:p>
                  </a:txBody>
                  <a:tcPr marT="9525" marB="91425" marR="9525" marL="9525" anchor="ctr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4"/>
          <p:cNvSpPr txBox="1"/>
          <p:nvPr>
            <p:ph type="title"/>
          </p:nvPr>
        </p:nvSpPr>
        <p:spPr>
          <a:xfrm>
            <a:off x="708125" y="1395925"/>
            <a:ext cx="4707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통계분석</a:t>
            </a:r>
            <a:r>
              <a:rPr lang="ko" sz="2500"/>
              <a:t> 결과의 정당성과 유의성을 위해 추가적으로 어떤 분석을 시도할까?</a:t>
            </a:r>
            <a:endParaRPr sz="2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5"/>
          <p:cNvSpPr txBox="1"/>
          <p:nvPr>
            <p:ph type="title"/>
          </p:nvPr>
        </p:nvSpPr>
        <p:spPr>
          <a:xfrm>
            <a:off x="311700" y="58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네트워크 분석_참고문헌</a:t>
            </a:r>
            <a:endParaRPr/>
          </a:p>
        </p:txBody>
      </p:sp>
      <p:pic>
        <p:nvPicPr>
          <p:cNvPr id="551" name="Google Shape;5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26" y="1434625"/>
            <a:ext cx="4103251" cy="298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75" y="1442250"/>
            <a:ext cx="4026426" cy="2965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55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554" name="Google Shape;554;p55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56" name="Google Shape;556;p55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57" name="Google Shape;557;p55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55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cxnSp>
        <p:nvCxnSpPr>
          <p:cNvPr id="559" name="Google Shape;559;p55"/>
          <p:cNvCxnSpPr/>
          <p:nvPr/>
        </p:nvCxnSpPr>
        <p:spPr>
          <a:xfrm>
            <a:off x="6121900" y="1988225"/>
            <a:ext cx="5826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55"/>
          <p:cNvCxnSpPr/>
          <p:nvPr/>
        </p:nvCxnSpPr>
        <p:spPr>
          <a:xfrm>
            <a:off x="6003850" y="2466325"/>
            <a:ext cx="818700" cy="4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55"/>
          <p:cNvCxnSpPr/>
          <p:nvPr/>
        </p:nvCxnSpPr>
        <p:spPr>
          <a:xfrm>
            <a:off x="4967275" y="2468725"/>
            <a:ext cx="5826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/>
          <p:nvPr>
            <p:ph type="title"/>
          </p:nvPr>
        </p:nvSpPr>
        <p:spPr>
          <a:xfrm>
            <a:off x="311700" y="67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Figure 6. 상장 발표에 대한 누적 비정상 수익률</a:t>
            </a:r>
            <a:endParaRPr sz="2000"/>
          </a:p>
        </p:txBody>
      </p:sp>
      <p:pic>
        <p:nvPicPr>
          <p:cNvPr id="567" name="Google Shape;5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100" y="1170125"/>
            <a:ext cx="5509803" cy="3820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56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569" name="Google Shape;569;p56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573" name="Google Shape;573;p56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네트워크 분석 _ 중심성 (Centrality)</a:t>
            </a:r>
            <a:endParaRPr/>
          </a:p>
        </p:txBody>
      </p:sp>
      <p:sp>
        <p:nvSpPr>
          <p:cNvPr id="579" name="Google Shape;579;p57"/>
          <p:cNvSpPr txBox="1"/>
          <p:nvPr/>
        </p:nvSpPr>
        <p:spPr>
          <a:xfrm>
            <a:off x="3009175" y="1326450"/>
            <a:ext cx="30000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매개 중심성 (Betweenness Centrality)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설명</a:t>
            </a:r>
            <a:r>
              <a:rPr lang="ko" sz="1100">
                <a:solidFill>
                  <a:schemeClr val="dk1"/>
                </a:solidFill>
              </a:rPr>
              <a:t>: 한 노드가 다른 노드 쌍 사이의 최단 경로에 얼마나 자주 등장하는지를 측정합니다.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활용</a:t>
            </a:r>
            <a:r>
              <a:rPr lang="ko" sz="1100">
                <a:solidFill>
                  <a:schemeClr val="dk1"/>
                </a:solidFill>
              </a:rPr>
              <a:t>: 네트워크 내에서 중요한 중계 역할을 하는 노드를 식별하는 데 유용합니다. 자금 흐름을 중개하는 노드는 자금 세탁 또는 은닉 지갑일 가능성이 있습니다.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적용 예시</a:t>
            </a:r>
            <a:r>
              <a:rPr lang="ko" sz="1100">
                <a:solidFill>
                  <a:schemeClr val="dk1"/>
                </a:solidFill>
              </a:rPr>
              <a:t>: </a:t>
            </a:r>
            <a:r>
              <a:rPr lang="ko" sz="1100" u="sng">
                <a:solidFill>
                  <a:schemeClr val="dk1"/>
                </a:solidFill>
              </a:rPr>
              <a:t>자금 흐름을 추적하고 중간 역할을 하는 지갑을 통해 내부자 거래 또는 자금 세탁 활동을 식별하는 데 유용</a:t>
            </a:r>
            <a:r>
              <a:rPr lang="ko" sz="1100">
                <a:solidFill>
                  <a:schemeClr val="dk1"/>
                </a:solidFill>
              </a:rPr>
              <a:t>합니다.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80" name="Google Shape;580;p57"/>
          <p:cNvSpPr txBox="1"/>
          <p:nvPr/>
        </p:nvSpPr>
        <p:spPr>
          <a:xfrm>
            <a:off x="0" y="1326450"/>
            <a:ext cx="30000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도수 중심성 (Degree Centrality)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설명</a:t>
            </a:r>
            <a:r>
              <a:rPr lang="ko" sz="1100">
                <a:solidFill>
                  <a:schemeClr val="dk1"/>
                </a:solidFill>
              </a:rPr>
              <a:t>: 특정 노드(지갑)에 연결된 엣지(거래)의 수를 측정합니다.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활용</a:t>
            </a:r>
            <a:r>
              <a:rPr lang="ko" sz="1100">
                <a:solidFill>
                  <a:schemeClr val="dk1"/>
                </a:solidFill>
              </a:rPr>
              <a:t>: 네트워크에서 많은 거래를 수행하는 노드를 식별하는 데 유용합니다. 거래량이 많은 노드는 거래 활동의 허브 역할을 할 수 있습니다.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적용 예시</a:t>
            </a:r>
            <a:r>
              <a:rPr lang="ko" sz="1100">
                <a:solidFill>
                  <a:schemeClr val="dk1"/>
                </a:solidFill>
              </a:rPr>
              <a:t>: 대량의 거래를 통해 가격에 영향을 미치거나 시장을 조작하려는 활동을 탐지하는 데 유용합니다.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81" name="Google Shape;581;p57"/>
          <p:cNvSpPr txBox="1"/>
          <p:nvPr/>
        </p:nvSpPr>
        <p:spPr>
          <a:xfrm>
            <a:off x="6144000" y="1326450"/>
            <a:ext cx="30000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근접 중심성 (Closeness Centrality)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설명</a:t>
            </a:r>
            <a:r>
              <a:rPr lang="ko" sz="1100">
                <a:solidFill>
                  <a:schemeClr val="dk1"/>
                </a:solidFill>
              </a:rPr>
              <a:t>: 특정 노드가 네트워크 내 다른 모든 노드에 얼마나 가까운지를 측정합니다.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활용</a:t>
            </a:r>
            <a:r>
              <a:rPr lang="ko" sz="1100">
                <a:solidFill>
                  <a:schemeClr val="dk1"/>
                </a:solidFill>
              </a:rPr>
              <a:t>: 네트워크 전체와 빠르게 연결되는 노드를 식별하는 데 유용합니다. 빠른 연결성을 가진 노드는 정보 확산 및 거래 활동의 중심에 있을 수 있습니다.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 sz="1100">
                <a:solidFill>
                  <a:schemeClr val="dk1"/>
                </a:solidFill>
              </a:rPr>
              <a:t>적용 예시</a:t>
            </a:r>
            <a:r>
              <a:rPr lang="ko" sz="1100">
                <a:solidFill>
                  <a:schemeClr val="dk1"/>
                </a:solidFill>
              </a:rPr>
              <a:t>: 네트워크의 중심에 위치하여 빠르게 정보에 접근하거나 거래를 수행하는 지갑을 탐지하는 데 유용합니다.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82" name="Google Shape;582;p57"/>
          <p:cNvSpPr/>
          <p:nvPr/>
        </p:nvSpPr>
        <p:spPr>
          <a:xfrm>
            <a:off x="3009600" y="1248125"/>
            <a:ext cx="3107400" cy="263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" name="Google Shape;583;p57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584" name="Google Shape;584;p57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7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86" name="Google Shape;586;p57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587" name="Google Shape;587;p57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588" name="Google Shape;588;p57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Betweenness Centrality? </a:t>
            </a:r>
            <a:endParaRPr/>
          </a:p>
        </p:txBody>
      </p:sp>
      <p:sp>
        <p:nvSpPr>
          <p:cNvPr id="594" name="Google Shape;594;p58"/>
          <p:cNvSpPr txBox="1"/>
          <p:nvPr>
            <p:ph idx="1" type="body"/>
          </p:nvPr>
        </p:nvSpPr>
        <p:spPr>
          <a:xfrm>
            <a:off x="311700" y="105033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E0E0E"/>
                </a:solidFill>
              </a:rPr>
              <a:t>한 노드와 다른 노드 쌍 사이의 최단 경로들에 얼마나 많이 포함되는지를 측정. </a:t>
            </a:r>
            <a:br>
              <a:rPr lang="ko" sz="1200">
                <a:solidFill>
                  <a:srgbClr val="0E0E0E"/>
                </a:solidFill>
              </a:rPr>
            </a:br>
            <a:r>
              <a:rPr lang="ko" sz="1200">
                <a:solidFill>
                  <a:srgbClr val="0E0E0E"/>
                </a:solidFill>
              </a:rPr>
              <a:t>결국, 이 지표는 해당 노드가 네트워크 상에서 얼마나 중요한 </a:t>
            </a:r>
            <a:r>
              <a:rPr b="1" lang="ko" sz="1200" u="sng">
                <a:solidFill>
                  <a:srgbClr val="0E0E0E"/>
                </a:solidFill>
              </a:rPr>
              <a:t>중개자 역할</a:t>
            </a:r>
            <a:r>
              <a:rPr lang="ko" sz="1200">
                <a:solidFill>
                  <a:srgbClr val="0E0E0E"/>
                </a:solidFill>
              </a:rPr>
              <a:t>을 하는지를 나타냄 </a:t>
            </a:r>
            <a:endParaRPr sz="1200">
              <a:solidFill>
                <a:srgbClr val="0E0E0E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매개중심성 (또는 사이 중심성)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이상거래와 은닉지갑을 살펴보기에 적절한 방법 </a:t>
            </a:r>
            <a:endParaRPr sz="1200">
              <a:solidFill>
                <a:srgbClr val="0E0E0E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99" y="2192828"/>
            <a:ext cx="4097551" cy="25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8"/>
          <p:cNvSpPr txBox="1"/>
          <p:nvPr/>
        </p:nvSpPr>
        <p:spPr>
          <a:xfrm>
            <a:off x="3429025" y="4499350"/>
            <a:ext cx="42057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source: </a:t>
            </a:r>
            <a:r>
              <a:rPr lang="ko" sz="1000" u="sng">
                <a:solidFill>
                  <a:schemeClr val="hlink"/>
                </a:solidFill>
                <a:hlinkClick r:id="rId4"/>
              </a:rPr>
              <a:t>[NetworkX] 매개중심성 (Betweenness Centrality)</a:t>
            </a:r>
            <a:r>
              <a:rPr lang="ko" sz="1000">
                <a:solidFill>
                  <a:schemeClr val="dk2"/>
                </a:solidFill>
              </a:rPr>
              <a:t> </a:t>
            </a:r>
            <a:endParaRPr sz="1000">
              <a:solidFill>
                <a:schemeClr val="dk2"/>
              </a:solidFill>
            </a:endParaRPr>
          </a:p>
        </p:txBody>
      </p:sp>
      <p:grpSp>
        <p:nvGrpSpPr>
          <p:cNvPr id="597" name="Google Shape;597;p58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598" name="Google Shape;598;p58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8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00" name="Google Shape;600;p58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602" name="Google Shape;602;p58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9"/>
          <p:cNvSpPr txBox="1"/>
          <p:nvPr>
            <p:ph type="title"/>
          </p:nvPr>
        </p:nvSpPr>
        <p:spPr>
          <a:xfrm>
            <a:off x="311700" y="59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Network is complex..</a:t>
            </a:r>
            <a:endParaRPr/>
          </a:p>
        </p:txBody>
      </p:sp>
      <p:pic>
        <p:nvPicPr>
          <p:cNvPr id="608" name="Google Shape;6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100" y="521125"/>
            <a:ext cx="4640200" cy="471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9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610" name="Google Shape;610;p59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60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620" name="Google Shape;620;p60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0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22" name="Google Shape;622;p60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23" name="Google Shape;623;p60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60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625" name="Google Shape;6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150"/>
            <a:ext cx="5391252" cy="37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375" y="983375"/>
            <a:ext cx="4971726" cy="39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0"/>
          <p:cNvSpPr/>
          <p:nvPr/>
        </p:nvSpPr>
        <p:spPr>
          <a:xfrm>
            <a:off x="307300" y="4134050"/>
            <a:ext cx="4089300" cy="78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트랜잭션을 살피다 보면 “중심적인 역할”을 하는 지갑이 빈번하게 관찰됨 (주로 거래소 </a:t>
            </a:r>
            <a:r>
              <a:rPr lang="ko"/>
              <a:t>지갑</a:t>
            </a:r>
            <a:r>
              <a:rPr lang="ko"/>
              <a:t>)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263" y="945363"/>
            <a:ext cx="545853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1"/>
          <p:cNvSpPr txBox="1"/>
          <p:nvPr>
            <p:ph type="title"/>
          </p:nvPr>
        </p:nvSpPr>
        <p:spPr>
          <a:xfrm>
            <a:off x="392200" y="75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대상 </a:t>
            </a:r>
            <a:r>
              <a:rPr lang="ko" sz="2500"/>
              <a:t>데이터 좁히기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" sz="2000"/>
              <a:t>기간: 2023년 9월 한달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" sz="2000"/>
              <a:t>코인: 아발란체 (AVAX)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634" name="Google Shape;634;p61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635" name="Google Shape;635;p61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1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37" name="Google Shape;637;p61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38" name="Google Shape;638;p61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639" name="Google Shape;639;p61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주요 시장 참여자들의 온체인(On-Chain) 트랜잭션 분석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가설을 세우고 검증하는 과정을 통해 </a:t>
            </a:r>
            <a:r>
              <a:rPr lang="ko" u="sng"/>
              <a:t>통계적 유의성</a:t>
            </a:r>
            <a:r>
              <a:rPr lang="ko"/>
              <a:t>을 발견하고,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u="sng"/>
              <a:t>이벤트 발생</a:t>
            </a:r>
            <a:r>
              <a:rPr lang="ko"/>
              <a:t>과 온체인 데이터 간의 상관관계 발견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지갑 주소 라벨링을 통해 빈번하게 등장하는 지갑의 거래 내역 추적</a:t>
            </a:r>
            <a:endParaRPr/>
          </a:p>
          <a:p>
            <a:pPr indent="4572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⇒ 목적:</a:t>
            </a:r>
            <a:r>
              <a:rPr lang="ko" sz="1400"/>
              <a:t> 온체인 거래와 가격 변동성관의 관계를 밝히는 것</a:t>
            </a:r>
            <a:endParaRPr/>
          </a:p>
        </p:txBody>
      </p:sp>
      <p:grpSp>
        <p:nvGrpSpPr>
          <p:cNvPr id="84" name="Google Shape;84;p17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85" name="Google Shape;85;p17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/>
                <a:t>1.연구 배경</a:t>
              </a:r>
              <a:endParaRPr sz="2000"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3. 데이터 분석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지갑 라벨링 </a:t>
            </a:r>
            <a:r>
              <a:rPr lang="ko"/>
              <a:t> </a:t>
            </a:r>
            <a:r>
              <a:rPr lang="ko"/>
              <a:t> </a:t>
            </a:r>
            <a:endParaRPr/>
          </a:p>
        </p:txBody>
      </p:sp>
      <p:sp>
        <p:nvSpPr>
          <p:cNvPr id="645" name="Google Shape;645;p62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거래</a:t>
            </a:r>
            <a:r>
              <a:rPr lang="ko"/>
              <a:t>소 지갑은 상당히 빈번하게 등장하고, 거래 기록을 살피기 용이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라벨링이 되어있지 않은 지갑이 큰 규모로 움직이는 경우 과거 거래 기록을 살펴볼 필요가 있음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예시) 여</a:t>
            </a:r>
            <a:r>
              <a:rPr lang="ko"/>
              <a:t>러 지갑을 거쳐 자기 자신에게 토큰이 돌아오는 지갑 경로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</a:t>
            </a:r>
            <a:endParaRPr/>
          </a:p>
        </p:txBody>
      </p:sp>
      <p:grpSp>
        <p:nvGrpSpPr>
          <p:cNvPr id="646" name="Google Shape;646;p62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647" name="Google Shape;647;p62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2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49" name="Google Shape;649;p62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50" name="Google Shape;650;p62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62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3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</a:t>
            </a:r>
            <a:r>
              <a:rPr lang="ko"/>
              <a:t>갑 </a:t>
            </a:r>
            <a:r>
              <a:rPr lang="ko"/>
              <a:t>라벨</a:t>
            </a:r>
            <a:r>
              <a:rPr lang="ko"/>
              <a:t>링 </a:t>
            </a:r>
            <a:endParaRPr/>
          </a:p>
        </p:txBody>
      </p:sp>
      <p:sp>
        <p:nvSpPr>
          <p:cNvPr id="657" name="Google Shape;657;p63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항</a:t>
            </a:r>
            <a:r>
              <a:rPr lang="ko"/>
              <a:t>상 상위 순위권에 들어가는 거래소 지갑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지갑 라벨링</a:t>
            </a:r>
            <a:r>
              <a:rPr lang="ko"/>
              <a:t> 엑셀 파일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개인 지갑의 경우 과거 거래 기록을 함께 살펴볼 필요가 있다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바이낸스: Hot/Cold wallet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0x000… : 특수한 용도 (validator set, token hub)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658" name="Google Shape;658;p63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659" name="Google Shape;659;p63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3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61" name="Google Shape;661;p63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62" name="Google Shape;662;p63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63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네트워크 시각화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(betweenness)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 sz="2200"/>
              <a:t>To Centrality</a:t>
            </a:r>
            <a:endParaRPr sz="22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 sz="2200"/>
              <a:t>From Centrality</a:t>
            </a:r>
            <a:endParaRPr sz="22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 sz="2200"/>
              <a:t>Average Centrality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grpSp>
        <p:nvGrpSpPr>
          <p:cNvPr id="669" name="Google Shape;669;p64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670" name="Google Shape;670;p64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675" name="Google Shape;675;p64"/>
          <p:cNvPicPr preferRelativeResize="0"/>
          <p:nvPr/>
        </p:nvPicPr>
        <p:blipFill rotWithShape="1">
          <a:blip r:embed="rId3">
            <a:alphaModFix/>
          </a:blip>
          <a:srcRect b="3550" l="1448" r="0" t="7686"/>
          <a:stretch/>
        </p:blipFill>
        <p:spPr>
          <a:xfrm>
            <a:off x="3874725" y="1149150"/>
            <a:ext cx="4916149" cy="33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4"/>
          <p:cNvSpPr txBox="1"/>
          <p:nvPr/>
        </p:nvSpPr>
        <p:spPr>
          <a:xfrm>
            <a:off x="5001050" y="610350"/>
            <a:ext cx="473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Top 10 wallets (from centrality)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00" y="538175"/>
            <a:ext cx="797879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네트워크 시각화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(betweenness)</a:t>
            </a:r>
            <a:endParaRPr/>
          </a:p>
        </p:txBody>
      </p:sp>
      <p:grpSp>
        <p:nvGrpSpPr>
          <p:cNvPr id="683" name="Google Shape;683;p65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684" name="Google Shape;684;p65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5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86" name="Google Shape;686;p65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87" name="Google Shape;687;p65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65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66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694" name="Google Shape;694;p66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6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96" name="Google Shape;696;p66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697" name="Google Shape;697;p66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698" name="Google Shape;698;p66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699" name="Google Shape;6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651" y="532862"/>
            <a:ext cx="6902801" cy="438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00" y="852075"/>
            <a:ext cx="7538652" cy="392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67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706" name="Google Shape;706;p67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7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08" name="Google Shape;708;p67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09" name="Google Shape;709;p67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710" name="Google Shape;710;p67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68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716" name="Google Shape;716;p68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8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18" name="Google Shape;718;p68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19" name="Google Shape;719;p68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720" name="Google Shape;720;p68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721" name="Google Shape;7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950" y="694800"/>
            <a:ext cx="6280099" cy="40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00" y="962849"/>
            <a:ext cx="6555948" cy="4019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69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728" name="Google Shape;728;p69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9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30" name="Google Shape;730;p69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31" name="Google Shape;731;p69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69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733" name="Google Shape;73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25" y="3301375"/>
            <a:ext cx="2829551" cy="6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9"/>
          <p:cNvSpPr txBox="1"/>
          <p:nvPr/>
        </p:nvSpPr>
        <p:spPr>
          <a:xfrm>
            <a:off x="4383350" y="1212525"/>
            <a:ext cx="53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(To centrality)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70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740" name="Google Shape;740;p70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0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42" name="Google Shape;742;p70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43" name="Google Shape;743;p70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70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pic>
        <p:nvPicPr>
          <p:cNvPr id="745" name="Google Shape;7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625" y="566325"/>
            <a:ext cx="6807450" cy="44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1"/>
          <p:cNvSpPr txBox="1"/>
          <p:nvPr>
            <p:ph type="title"/>
          </p:nvPr>
        </p:nvSpPr>
        <p:spPr>
          <a:xfrm>
            <a:off x="311700" y="77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EDA (monthly)</a:t>
            </a:r>
            <a:endParaRPr/>
          </a:p>
        </p:txBody>
      </p:sp>
      <p:sp>
        <p:nvSpPr>
          <p:cNvPr id="751" name="Google Shape;751;p71"/>
          <p:cNvSpPr txBox="1"/>
          <p:nvPr/>
        </p:nvSpPr>
        <p:spPr>
          <a:xfrm>
            <a:off x="2373000" y="1801425"/>
            <a:ext cx="64593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highlight>
                  <a:srgbClr val="FFFFFF"/>
                </a:highlight>
              </a:rPr>
              <a:t>Transaction Frequency 거</a:t>
            </a:r>
            <a:r>
              <a:rPr lang="ko" sz="2000">
                <a:solidFill>
                  <a:schemeClr val="dk1"/>
                </a:solidFill>
                <a:highlight>
                  <a:srgbClr val="FFFFFF"/>
                </a:highlight>
              </a:rPr>
              <a:t>래 빈도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76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highlight>
                  <a:srgbClr val="FFFFFF"/>
                </a:highlight>
              </a:rPr>
              <a:t>Transaction Amounts 거</a:t>
            </a:r>
            <a:r>
              <a:rPr lang="ko" sz="2000">
                <a:solidFill>
                  <a:schemeClr val="dk1"/>
                </a:solidFill>
                <a:highlight>
                  <a:srgbClr val="FFFFFF"/>
                </a:highlight>
              </a:rPr>
              <a:t>래량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76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highlight>
                  <a:srgbClr val="FFFFFF"/>
                </a:highlight>
              </a:rPr>
              <a:t>Transaction Hours 거</a:t>
            </a:r>
            <a:r>
              <a:rPr lang="ko" sz="2000">
                <a:solidFill>
                  <a:schemeClr val="dk1"/>
                </a:solidFill>
                <a:highlight>
                  <a:srgbClr val="FFFFFF"/>
                </a:highlight>
              </a:rPr>
              <a:t>래 시간대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76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Char char="+"/>
            </a:pPr>
            <a:r>
              <a:rPr lang="ko" sz="2000">
                <a:solidFill>
                  <a:schemeClr val="dk1"/>
                </a:solidFill>
                <a:highlight>
                  <a:srgbClr val="FFFFFF"/>
                </a:highlight>
              </a:rPr>
              <a:t>From, To, Average Centrality 비교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pSp>
        <p:nvGrpSpPr>
          <p:cNvPr id="752" name="Google Shape;752;p71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753" name="Google Shape;753;p71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1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55" name="Google Shape;755;p71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56" name="Google Shape;756;p71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757" name="Google Shape;757;p71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온체인 데이터를 기반으로 </a:t>
            </a:r>
            <a:r>
              <a:rPr b="1" lang="ko" sz="1200">
                <a:solidFill>
                  <a:schemeClr val="dk1"/>
                </a:solidFill>
              </a:rPr>
              <a:t>가격 변동성과의 관계</a:t>
            </a:r>
            <a:r>
              <a:rPr lang="ko" sz="1200">
                <a:solidFill>
                  <a:schemeClr val="dk1"/>
                </a:solidFill>
              </a:rPr>
              <a:t>에 관한 가설을 세우고 </a:t>
            </a:r>
            <a:r>
              <a:rPr b="1" lang="ko" sz="1200">
                <a:solidFill>
                  <a:schemeClr val="dk1"/>
                </a:solidFill>
              </a:rPr>
              <a:t>통계적 방법론</a:t>
            </a:r>
            <a:r>
              <a:rPr lang="ko" sz="1200">
                <a:solidFill>
                  <a:schemeClr val="dk1"/>
                </a:solidFill>
              </a:rPr>
              <a:t>을 기반으로 다양하게 분석하여 가상자산 투자자 보호를 위한 </a:t>
            </a:r>
            <a:r>
              <a:rPr lang="ko" sz="1200" u="sng">
                <a:solidFill>
                  <a:schemeClr val="dk1"/>
                </a:solidFill>
              </a:rPr>
              <a:t>법률 </a:t>
            </a:r>
            <a:r>
              <a:rPr lang="ko" sz="1200" u="sng">
                <a:solidFill>
                  <a:schemeClr val="dk1"/>
                </a:solidFill>
              </a:rPr>
              <a:t>제정시</a:t>
            </a:r>
            <a:r>
              <a:rPr lang="ko" sz="1200" u="sng">
                <a:solidFill>
                  <a:schemeClr val="dk1"/>
                </a:solidFill>
              </a:rPr>
              <a:t> 고려해야하는 사항을 제시</a:t>
            </a:r>
            <a:r>
              <a:rPr lang="ko" sz="1200">
                <a:solidFill>
                  <a:schemeClr val="dk1"/>
                </a:solidFill>
              </a:rPr>
              <a:t>하고자 함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이 과정에서 특수관계인 거래 분석, 특정 발행재단의 행위와 특수관계인 가상자산 거래관계 분석, 그리고 특수관계인 거래와 가상자산 가격 변동성과의 관계를 확인 </a:t>
            </a:r>
            <a:r>
              <a:rPr lang="ko"/>
              <a:t>→</a:t>
            </a:r>
            <a:r>
              <a:rPr lang="ko" sz="1200">
                <a:solidFill>
                  <a:schemeClr val="dk1"/>
                </a:solidFill>
              </a:rPr>
              <a:t> 규제적 함의 도출 (특수관계인의 규제 가능성, 방법 등)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또한 </a:t>
            </a:r>
            <a:r>
              <a:rPr lang="ko" sz="1200" strike="sngStrike">
                <a:solidFill>
                  <a:schemeClr val="dk1"/>
                </a:solidFill>
              </a:rPr>
              <a:t>특수관계인 발행 가상자산의 거래소 유통을 금지하는 현행 규제 체계와 관련하여 거래소에서 발행한 가상자산의 거래지원 및 유통을 해당 거래소에서 금지하는 것이 유의미한 규제인지 확인</a:t>
            </a:r>
            <a:endParaRPr sz="1200" strike="sngStrike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가격변동성과 온체인데이터(특히 거래 데이터)의 관계 분석 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가설1: </a:t>
            </a:r>
            <a:r>
              <a:rPr b="1" lang="ko" sz="1200">
                <a:solidFill>
                  <a:schemeClr val="dk1"/>
                </a:solidFill>
              </a:rPr>
              <a:t>가격 변동성이 큰 시점</a:t>
            </a:r>
            <a:r>
              <a:rPr lang="ko" sz="1200">
                <a:solidFill>
                  <a:schemeClr val="dk1"/>
                </a:solidFill>
              </a:rPr>
              <a:t>의 온체인 데이터를 분석하여 가격 변동성에 영향을 미치는 </a:t>
            </a:r>
            <a:r>
              <a:rPr b="1" lang="ko" sz="1200">
                <a:solidFill>
                  <a:schemeClr val="dk1"/>
                </a:solidFill>
              </a:rPr>
              <a:t>주요 거래 참여자</a:t>
            </a:r>
            <a:r>
              <a:rPr lang="ko" sz="1200">
                <a:solidFill>
                  <a:schemeClr val="dk1"/>
                </a:solidFill>
              </a:rPr>
              <a:t>를 추출할 수 있음 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가설2: 역으로, </a:t>
            </a:r>
            <a:r>
              <a:rPr b="1" lang="ko" sz="1200">
                <a:solidFill>
                  <a:schemeClr val="dk1"/>
                </a:solidFill>
              </a:rPr>
              <a:t>라벨링</a:t>
            </a:r>
            <a:r>
              <a:rPr lang="ko" sz="1200">
                <a:solidFill>
                  <a:schemeClr val="dk1"/>
                </a:solidFill>
              </a:rPr>
              <a:t>이 되어있는 거래 참여자들의 온체인 거래 데이터를 분석하여 가격 변동성을 예측하거나 가격 변동성과의 관계를 밝힐 수 있음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95" name="Google Shape;95;p18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96" name="Google Shape;96;p18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/>
                <a:t>1.연구 배경</a:t>
              </a:r>
              <a:endParaRPr sz="2000"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3. 데이터 분석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50" y="977050"/>
            <a:ext cx="6840428" cy="416169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From</a:t>
            </a:r>
            <a:r>
              <a:rPr lang="ko"/>
              <a:t> Centrality</a:t>
            </a:r>
            <a:endParaRPr/>
          </a:p>
        </p:txBody>
      </p:sp>
      <p:grpSp>
        <p:nvGrpSpPr>
          <p:cNvPr id="764" name="Google Shape;764;p72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765" name="Google Shape;765;p72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2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67" name="Google Shape;767;p72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68" name="Google Shape;768;p72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72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 Centrality</a:t>
            </a:r>
            <a:endParaRPr/>
          </a:p>
        </p:txBody>
      </p:sp>
      <p:pic>
        <p:nvPicPr>
          <p:cNvPr id="775" name="Google Shape;7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00" y="1017725"/>
            <a:ext cx="6711173" cy="4125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73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777" name="Google Shape;777;p73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73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79" name="Google Shape;779;p73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80" name="Google Shape;780;p73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73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Average C</a:t>
            </a:r>
            <a:r>
              <a:rPr lang="ko"/>
              <a:t>entrality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7" name="Google Shape;78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950" y="1017726"/>
            <a:ext cx="6704727" cy="408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8" name="Google Shape;788;p74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789" name="Google Shape;789;p74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74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91" name="Google Shape;791;p74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792" name="Google Shape;792;p74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74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00" y="1017725"/>
            <a:ext cx="7169075" cy="40745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Combined</a:t>
            </a:r>
            <a:r>
              <a:rPr lang="ko"/>
              <a:t> Centralit</a:t>
            </a:r>
            <a:r>
              <a:rPr lang="ko"/>
              <a:t>y (ver.1)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75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801" name="Google Shape;801;p75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5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03" name="Google Shape;803;p75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04" name="Google Shape;804;p75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805" name="Google Shape;805;p75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375" y="931200"/>
            <a:ext cx="7411348" cy="42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Combined Centrality (ver.2)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2" name="Google Shape;812;p76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813" name="Google Shape;813;p76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6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15" name="Google Shape;815;p76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16" name="Google Shape;816;p76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817" name="Google Shape;817;p76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7"/>
          <p:cNvSpPr txBox="1"/>
          <p:nvPr>
            <p:ph idx="1" type="body"/>
          </p:nvPr>
        </p:nvSpPr>
        <p:spPr>
          <a:xfrm>
            <a:off x="311700" y="14638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비앤</a:t>
            </a:r>
            <a:r>
              <a:rPr lang="ko"/>
              <a:t>비(BnB) </a:t>
            </a:r>
            <a:r>
              <a:rPr lang="ko"/>
              <a:t>2021</a:t>
            </a:r>
            <a:r>
              <a:rPr lang="ko"/>
              <a:t>년 2월 5일자 거래 기록 분석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Transaction 빈도(Frequency) &amp; 거래 금액(Amount)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200"/>
              <a:t>노드 수에 따른 계산 복잡성. 특정 기준의 상위 지갑들만 골라서(compact data</a:t>
            </a:r>
            <a:r>
              <a:rPr lang="ko" sz="1200"/>
              <a:t>) 시각화하거나 </a:t>
            </a:r>
            <a:r>
              <a:rPr lang="ko" sz="1200"/>
              <a:t>노드 레이아웃을 단순화할 필요가 있음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823" name="Google Shape;8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75" y="1200625"/>
            <a:ext cx="5358300" cy="394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9288" y="666100"/>
            <a:ext cx="6084721" cy="4477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5" name="Google Shape;825;p77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826" name="Google Shape;826;p77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7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28" name="Google Shape;828;p77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29" name="Google Shape;829;p77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77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  <p:sp>
        <p:nvSpPr>
          <p:cNvPr id="831" name="Google Shape;831;p7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EDA (daily)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175" y="920875"/>
            <a:ext cx="5919125" cy="3661376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라벨링</a:t>
            </a:r>
            <a:r>
              <a:rPr lang="ko"/>
              <a:t> 결과 (by total transaction amount)  </a:t>
            </a:r>
            <a:endParaRPr/>
          </a:p>
        </p:txBody>
      </p:sp>
      <p:sp>
        <p:nvSpPr>
          <p:cNvPr id="838" name="Google Shape;838;p78"/>
          <p:cNvSpPr/>
          <p:nvPr/>
        </p:nvSpPr>
        <p:spPr>
          <a:xfrm>
            <a:off x="2796175" y="4624400"/>
            <a:ext cx="3035100" cy="40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BNB, 2021-02-23</a:t>
            </a:r>
            <a:endParaRPr/>
          </a:p>
        </p:txBody>
      </p:sp>
      <p:grpSp>
        <p:nvGrpSpPr>
          <p:cNvPr id="839" name="Google Shape;839;p78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840" name="Google Shape;840;p78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78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42" name="Google Shape;842;p78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43" name="Google Shape;843;p78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78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특이</a:t>
            </a:r>
            <a:r>
              <a:rPr lang="ko"/>
              <a:t>한 경우 </a:t>
            </a:r>
            <a:endParaRPr/>
          </a:p>
        </p:txBody>
      </p:sp>
      <p:sp>
        <p:nvSpPr>
          <p:cNvPr id="850" name="Google Shape;850;p79"/>
          <p:cNvSpPr txBox="1"/>
          <p:nvPr>
            <p:ph idx="1" type="body"/>
          </p:nvPr>
        </p:nvSpPr>
        <p:spPr>
          <a:xfrm>
            <a:off x="311700" y="1152475"/>
            <a:ext cx="296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</a:t>
            </a:r>
            <a:r>
              <a:rPr lang="ko"/>
              <a:t>러 지갑을 거쳐 다시 본인에게 돌아오는 거래형태가 관찰되었음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라벨링 결과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775" y="661276"/>
            <a:ext cx="5525427" cy="4022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852" name="Google Shape;852;p79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853" name="Google Shape;853;p79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79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55" name="Google Shape;855;p79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56" name="Google Shape;856;p79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3. 데이터 분석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857" name="Google Shape;857;p79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0"/>
          <p:cNvSpPr txBox="1"/>
          <p:nvPr>
            <p:ph type="title"/>
          </p:nvPr>
        </p:nvSpPr>
        <p:spPr>
          <a:xfrm>
            <a:off x="2769950" y="1938500"/>
            <a:ext cx="6543900" cy="24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/>
              <a:t>4. 향후 계획</a:t>
            </a:r>
            <a:endParaRPr sz="5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</a:rPr>
              <a:t>결</a:t>
            </a:r>
            <a:r>
              <a:rPr lang="ko" sz="1900">
                <a:solidFill>
                  <a:schemeClr val="dk1"/>
                </a:solidFill>
              </a:rPr>
              <a:t>국, “데이터를 계속 </a:t>
            </a:r>
            <a:r>
              <a:rPr lang="ko" sz="1900">
                <a:solidFill>
                  <a:schemeClr val="dk1"/>
                </a:solidFill>
              </a:rPr>
              <a:t>살펴봐야</a:t>
            </a:r>
            <a:r>
              <a:rPr lang="ko" sz="1900">
                <a:solidFill>
                  <a:schemeClr val="dk1"/>
                </a:solidFill>
              </a:rPr>
              <a:t> 한다” </a:t>
            </a:r>
            <a:endParaRPr sz="19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적용 가능한 </a:t>
            </a:r>
            <a:r>
              <a:rPr lang="ko" sz="1500" u="sng"/>
              <a:t>방법론(가설)을</a:t>
            </a:r>
            <a:r>
              <a:rPr lang="ko" sz="1500"/>
              <a:t> 세워 검증하는 과정이 필요 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분석 우선순위</a:t>
            </a:r>
            <a:br>
              <a:rPr lang="ko" sz="1500"/>
            </a:br>
            <a:r>
              <a:rPr lang="ko" sz="1500"/>
              <a:t>1. 아발란체(AVAX), 비앤비(BNB) : 시가총액이 크고 거래량도 많음. </a:t>
            </a:r>
            <a:br>
              <a:rPr lang="ko" sz="1500"/>
            </a:br>
            <a:r>
              <a:rPr lang="ko" sz="1500"/>
              <a:t>2. 플레이댑(PLA): 소위 ‘김치코인'. 시가총액이 작고 거래량도 작음.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 u="sng"/>
              <a:t>규범적 원리를 도출</a:t>
            </a:r>
            <a:r>
              <a:rPr lang="ko" sz="1500"/>
              <a:t>하여 가상자산 입법 시 참고자료로 활용</a:t>
            </a:r>
            <a:br>
              <a:rPr lang="ko" sz="1500"/>
            </a:br>
            <a:r>
              <a:rPr lang="ko" sz="1500"/>
              <a:t>ex. 이상거래 탐지, 트랜잭션 패턴 확인하여 거래소 공시 규제 근거 마련</a:t>
            </a:r>
            <a:endParaRPr sz="1500"/>
          </a:p>
        </p:txBody>
      </p:sp>
      <p:grpSp>
        <p:nvGrpSpPr>
          <p:cNvPr id="868" name="Google Shape;868;p81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869" name="Google Shape;869;p81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1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71" name="Google Shape;871;p81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72" name="Google Shape;872;p81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3. 데이터 분석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73" name="Google Shape;873;p81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4. 향후 계획</a:t>
              </a:r>
              <a:endParaRPr sz="2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769950" y="1938500"/>
            <a:ext cx="6543900" cy="24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/>
              <a:t>2. </a:t>
            </a:r>
            <a:r>
              <a:rPr lang="ko" sz="5000"/>
              <a:t>연구 방법</a:t>
            </a:r>
            <a:endParaRPr sz="5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Reference </a:t>
            </a:r>
            <a:endParaRPr/>
          </a:p>
        </p:txBody>
      </p:sp>
      <p:sp>
        <p:nvSpPr>
          <p:cNvPr id="879" name="Google Shape;879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</a:rPr>
              <a:t>BIS Working Papers No 104</a:t>
            </a:r>
            <a:r>
              <a:rPr lang="ko" sz="1500">
                <a:solidFill>
                  <a:schemeClr val="dk1"/>
                </a:solidFill>
              </a:rPr>
              <a:t>9 “</a:t>
            </a:r>
            <a:r>
              <a:rPr lang="ko" sz="1500">
                <a:solidFill>
                  <a:schemeClr val="dk1"/>
                </a:solidFill>
              </a:rPr>
              <a:t>Crypto trading and Bitcoin prices: evidence from a new database of retail adoption”</a:t>
            </a:r>
            <a:br>
              <a:rPr lang="ko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  <a:highlight>
                  <a:srgbClr val="FFFFFF"/>
                </a:highlight>
              </a:rPr>
              <a:t>Nikolaus Hautsch, Julia Schaumburg, Melanie Schienle, “Financial Network Systemic Risk Contributions”, </a:t>
            </a:r>
            <a:r>
              <a:rPr i="1" lang="ko" sz="1500">
                <a:solidFill>
                  <a:schemeClr val="dk1"/>
                </a:solidFill>
                <a:highlight>
                  <a:srgbClr val="FFFFFF"/>
                </a:highlight>
              </a:rPr>
              <a:t>Review of Finance</a:t>
            </a:r>
            <a:r>
              <a:rPr lang="ko" sz="1500">
                <a:solidFill>
                  <a:schemeClr val="dk1"/>
                </a:solidFill>
                <a:highlight>
                  <a:srgbClr val="FFFFFF"/>
                </a:highlight>
              </a:rPr>
              <a:t>, Volume 19, Issue 2, March 2015, Pages 685–738</a:t>
            </a:r>
            <a:br>
              <a:rPr lang="ko" sz="15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ko" sz="1500">
                <a:solidFill>
                  <a:schemeClr val="dk1"/>
                </a:solidFill>
                <a:highlight>
                  <a:srgbClr val="FFFFFF"/>
                </a:highlight>
              </a:rPr>
              <a:t>Félez-Viñas, Ester and Johnson, Luke and Putnins, Talis J., “Insider trading in cryptocurrency markets” (August 8, 2022). 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pSp>
        <p:nvGrpSpPr>
          <p:cNvPr id="880" name="Google Shape;880;p82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881" name="Google Shape;881;p82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2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83" name="Google Shape;883;p82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84" name="Google Shape;884;p82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3. 데이터 분석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85" name="Google Shape;885;p82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4. 향후 계획</a:t>
              </a:r>
              <a:endParaRPr sz="2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3"/>
          <p:cNvSpPr txBox="1"/>
          <p:nvPr>
            <p:ph type="title"/>
          </p:nvPr>
        </p:nvSpPr>
        <p:spPr>
          <a:xfrm>
            <a:off x="3345750" y="2285400"/>
            <a:ext cx="273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감사합니다</a:t>
            </a:r>
            <a:endParaRPr sz="4000"/>
          </a:p>
        </p:txBody>
      </p:sp>
      <p:grpSp>
        <p:nvGrpSpPr>
          <p:cNvPr id="891" name="Google Shape;891;p83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892" name="Google Shape;892;p83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3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94" name="Google Shape;894;p83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2. 연구 방법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95" name="Google Shape;895;p83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3. 데이터 분석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896" name="Google Shape;896;p83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4. 향후 계획</a:t>
              </a:r>
              <a:endParaRPr sz="2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이론적 배경(선행연구)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BIS Working Papers No 1049 “Crypto trading and Bitcoin prices: evidence from a new database of retail adoption”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>
                <a:highlight>
                  <a:schemeClr val="lt1"/>
                </a:highlight>
              </a:rPr>
              <a:t>Nikolaus Hautsch, Julia Schaumburg, Melanie Schienle, “Financial Network Systemic Risk Contributions”, </a:t>
            </a:r>
            <a:r>
              <a:rPr i="1" lang="ko" sz="1500">
                <a:highlight>
                  <a:schemeClr val="lt1"/>
                </a:highlight>
              </a:rPr>
              <a:t>Review of Finance</a:t>
            </a:r>
            <a:r>
              <a:rPr lang="ko" sz="1500">
                <a:highlight>
                  <a:schemeClr val="lt1"/>
                </a:highlight>
              </a:rPr>
              <a:t>, Volume 19, Issue 2, March 2015, Pages 685–738</a:t>
            </a:r>
            <a:endParaRPr sz="150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493" y="0"/>
            <a:ext cx="496151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7500"/>
            <a:ext cx="6787799" cy="45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가</a:t>
            </a:r>
            <a:r>
              <a:rPr lang="ko"/>
              <a:t>격 및 이벤트 데이터 추출 (주요 거래소 상장, 유통량 변화..) 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Tradingview와 거래소 API를 이용해 추출 (6.24까지)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뉴스기사 수집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관련 링크 날짜별로 정렬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온체인 데이터(트랜잭션) 추출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AVAX, PLA..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지갑 라벨링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각 chain별 scan, 아캄, Dune 이용 </a:t>
            </a:r>
            <a:endParaRPr/>
          </a:p>
        </p:txBody>
      </p:sp>
      <p:grpSp>
        <p:nvGrpSpPr>
          <p:cNvPr id="119" name="Google Shape;119;p21"/>
          <p:cNvGrpSpPr/>
          <p:nvPr/>
        </p:nvGrpSpPr>
        <p:grpSpPr>
          <a:xfrm>
            <a:off x="0" y="0"/>
            <a:ext cx="9144102" cy="480375"/>
            <a:chOff x="0" y="0"/>
            <a:chExt cx="9144102" cy="480375"/>
          </a:xfrm>
        </p:grpSpPr>
        <p:sp>
          <p:nvSpPr>
            <p:cNvPr id="120" name="Google Shape;120;p21"/>
            <p:cNvSpPr/>
            <p:nvPr/>
          </p:nvSpPr>
          <p:spPr>
            <a:xfrm>
              <a:off x="75" y="9975"/>
              <a:ext cx="9144000" cy="4704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0" y="0"/>
              <a:ext cx="23025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1.연구 배경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2302051" y="0"/>
              <a:ext cx="2280900" cy="4704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</a:rPr>
                <a:t>2. 연구 방법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4582626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3. 데이터 분석</a:t>
              </a:r>
              <a:endParaRPr sz="2000">
                <a:solidFill>
                  <a:srgbClr val="999999"/>
                </a:solidFill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863202" y="0"/>
              <a:ext cx="2280900" cy="470400"/>
            </a:xfrm>
            <a:prstGeom prst="flowChartAlternateProcess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999999"/>
                  </a:solidFill>
                </a:rPr>
                <a:t>4. 향후 계획</a:t>
              </a:r>
              <a:endParaRPr sz="20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